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70" r:id="rId2"/>
    <p:sldId id="271" r:id="rId3"/>
    <p:sldId id="272" r:id="rId4"/>
    <p:sldId id="273" r:id="rId5"/>
    <p:sldId id="280" r:id="rId6"/>
    <p:sldId id="274" r:id="rId7"/>
    <p:sldId id="281" r:id="rId8"/>
    <p:sldId id="278" r:id="rId9"/>
    <p:sldId id="296" r:id="rId10"/>
    <p:sldId id="297" r:id="rId11"/>
    <p:sldId id="284" r:id="rId12"/>
    <p:sldId id="294" r:id="rId13"/>
    <p:sldId id="295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75" r:id="rId24"/>
    <p:sldId id="282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Raleway" pitchFamily="2" charset="-52"/>
      <p:regular r:id="rId31"/>
      <p:bold r:id="rId32"/>
      <p:italic r:id="rId33"/>
      <p:boldItalic r:id="rId34"/>
    </p:embeddedFont>
    <p:embeddedFont>
      <p:font typeface="Raleway ExtraBold" pitchFamily="2" charset="-52"/>
      <p:bold r:id="rId35"/>
      <p:boldItalic r:id="rId36"/>
    </p:embeddedFont>
    <p:embeddedFont>
      <p:font typeface="Raleway Medium" pitchFamily="2" charset="-52"/>
      <p:regular r:id="rId37"/>
      <p:bold r:id="rId38"/>
      <p:italic r:id="rId39"/>
      <p:boldItalic r:id="rId40"/>
    </p:embeddedFont>
    <p:embeddedFont>
      <p:font typeface="Raleway SemiBold" pitchFamily="2" charset="-52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9EF0E5CD-5E8A-46A1-AEDF-3B93CE35E0B5}">
          <p14:sldIdLst>
            <p14:sldId id="270"/>
            <p14:sldId id="271"/>
            <p14:sldId id="272"/>
            <p14:sldId id="273"/>
            <p14:sldId id="280"/>
            <p14:sldId id="274"/>
            <p14:sldId id="281"/>
            <p14:sldId id="278"/>
            <p14:sldId id="296"/>
            <p14:sldId id="297"/>
            <p14:sldId id="284"/>
            <p14:sldId id="294"/>
            <p14:sldId id="295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75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681">
          <p15:clr>
            <a:srgbClr val="A4A3A4"/>
          </p15:clr>
        </p15:guide>
        <p15:guide id="3" orient="horz" pos="391">
          <p15:clr>
            <a:srgbClr val="A4A3A4"/>
          </p15:clr>
        </p15:guide>
        <p15:guide id="4" orient="horz" pos="3725">
          <p15:clr>
            <a:srgbClr val="A4A3A4"/>
          </p15:clr>
        </p15:guide>
        <p15:guide id="5" pos="438">
          <p15:clr>
            <a:srgbClr val="A4A3A4"/>
          </p15:clr>
        </p15:guide>
        <p15:guide id="6" pos="3840">
          <p15:clr>
            <a:srgbClr val="A4A3A4"/>
          </p15:clr>
        </p15:guide>
        <p15:guide id="7" orient="horz" pos="1071">
          <p15:clr>
            <a:srgbClr val="A4A3A4"/>
          </p15:clr>
        </p15:guide>
        <p15:guide id="8" orient="horz" pos="3067">
          <p15:clr>
            <a:srgbClr val="A4A3A4"/>
          </p15:clr>
        </p15:guide>
        <p15:guide id="9" orient="horz" pos="459">
          <p15:clr>
            <a:srgbClr val="A4A3A4"/>
          </p15:clr>
        </p15:guide>
        <p15:guide id="10" pos="3999">
          <p15:clr>
            <a:srgbClr val="A4A3A4"/>
          </p15:clr>
        </p15:guide>
        <p15:guide id="11" pos="7287">
          <p15:clr>
            <a:srgbClr val="A4A3A4"/>
          </p15:clr>
        </p15:guide>
        <p15:guide id="12" pos="37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5" roundtripDataSignature="AMtx7mgcDMAX7IJOjU2citLMova0cfKe6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48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-396"/>
      </p:cViewPr>
      <p:guideLst>
        <p:guide orient="horz" pos="2160"/>
        <p:guide pos="3681"/>
        <p:guide orient="horz" pos="391"/>
        <p:guide orient="horz" pos="3725"/>
        <p:guide pos="438"/>
        <p:guide pos="3840"/>
        <p:guide orient="horz" pos="1071"/>
        <p:guide orient="horz" pos="3067"/>
        <p:guide orient="horz" pos="459"/>
        <p:guide pos="3999"/>
        <p:guide pos="7287"/>
        <p:guide pos="3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Троицкий Роман" userId="c197f2524965217f" providerId="LiveId" clId="{F961C3DA-20E9-4219-B8DA-D2B736F0A336}"/>
    <pc:docChg chg="undo custSel addSld delSld modSld modSection">
      <pc:chgData name="Троицкий Роман" userId="c197f2524965217f" providerId="LiveId" clId="{F961C3DA-20E9-4219-B8DA-D2B736F0A336}" dt="2025-07-01T13:52:32.939" v="66" actId="1076"/>
      <pc:docMkLst>
        <pc:docMk/>
      </pc:docMkLst>
      <pc:sldChg chg="modSp mod">
        <pc:chgData name="Троицкий Роман" userId="c197f2524965217f" providerId="LiveId" clId="{F961C3DA-20E9-4219-B8DA-D2B736F0A336}" dt="2025-07-01T12:58:00.906" v="4" actId="14100"/>
        <pc:sldMkLst>
          <pc:docMk/>
          <pc:sldMk cId="0" sldId="274"/>
        </pc:sldMkLst>
        <pc:spChg chg="mod">
          <ac:chgData name="Троицкий Роман" userId="c197f2524965217f" providerId="LiveId" clId="{F961C3DA-20E9-4219-B8DA-D2B736F0A336}" dt="2025-07-01T12:58:00.906" v="4" actId="14100"/>
          <ac:spMkLst>
            <pc:docMk/>
            <pc:sldMk cId="0" sldId="274"/>
            <ac:spMk id="15" creationId="{E680984F-DB5B-4AC7-BB40-F3B6784DC9CB}"/>
          </ac:spMkLst>
        </pc:spChg>
      </pc:sldChg>
      <pc:sldChg chg="addSp delSp modSp del mod">
        <pc:chgData name="Троицкий Роман" userId="c197f2524965217f" providerId="LiveId" clId="{F961C3DA-20E9-4219-B8DA-D2B736F0A336}" dt="2025-07-01T13:51:34.256" v="63" actId="2696"/>
        <pc:sldMkLst>
          <pc:docMk/>
          <pc:sldMk cId="1845288539" sldId="283"/>
        </pc:sldMkLst>
        <pc:spChg chg="add del mod">
          <ac:chgData name="Троицкий Роман" userId="c197f2524965217f" providerId="LiveId" clId="{F961C3DA-20E9-4219-B8DA-D2B736F0A336}" dt="2025-07-01T13:51:26.273" v="62" actId="478"/>
          <ac:spMkLst>
            <pc:docMk/>
            <pc:sldMk cId="1845288539" sldId="283"/>
            <ac:spMk id="7" creationId="{E5F05B21-4419-44E9-AF37-24F4732C98CB}"/>
          </ac:spMkLst>
        </pc:spChg>
        <pc:spChg chg="add del mod">
          <ac:chgData name="Троицкий Роман" userId="c197f2524965217f" providerId="LiveId" clId="{F961C3DA-20E9-4219-B8DA-D2B736F0A336}" dt="2025-07-01T13:51:24.273" v="58"/>
          <ac:spMkLst>
            <pc:docMk/>
            <pc:sldMk cId="1845288539" sldId="283"/>
            <ac:spMk id="8" creationId="{C351D6B8-A0D8-46AB-967E-C2F6E3B5923C}"/>
          </ac:spMkLst>
        </pc:spChg>
        <pc:spChg chg="add del mod">
          <ac:chgData name="Троицкий Роман" userId="c197f2524965217f" providerId="LiveId" clId="{F961C3DA-20E9-4219-B8DA-D2B736F0A336}" dt="2025-07-01T13:51:21.890" v="54"/>
          <ac:spMkLst>
            <pc:docMk/>
            <pc:sldMk cId="1845288539" sldId="283"/>
            <ac:spMk id="9" creationId="{2EE543E4-9856-408C-BAC1-B9622C6DFFF1}"/>
          </ac:spMkLst>
        </pc:spChg>
        <pc:spChg chg="add del mod">
          <ac:chgData name="Троицкий Роман" userId="c197f2524965217f" providerId="LiveId" clId="{F961C3DA-20E9-4219-B8DA-D2B736F0A336}" dt="2025-07-01T13:51:25.740" v="61" actId="1076"/>
          <ac:spMkLst>
            <pc:docMk/>
            <pc:sldMk cId="1845288539" sldId="283"/>
            <ac:spMk id="14" creationId="{ECBFED6E-EDFA-473F-BAE0-10399652FD8C}"/>
          </ac:spMkLst>
        </pc:spChg>
        <pc:spChg chg="mod">
          <ac:chgData name="Троицкий Роман" userId="c197f2524965217f" providerId="LiveId" clId="{F961C3DA-20E9-4219-B8DA-D2B736F0A336}" dt="2025-07-01T13:51:20.491" v="51" actId="1076"/>
          <ac:spMkLst>
            <pc:docMk/>
            <pc:sldMk cId="1845288539" sldId="283"/>
            <ac:spMk id="344" creationId="{00000000-0000-0000-0000-000000000000}"/>
          </ac:spMkLst>
        </pc:spChg>
      </pc:sldChg>
      <pc:sldChg chg="addSp delSp modSp mod">
        <pc:chgData name="Троицкий Роман" userId="c197f2524965217f" providerId="LiveId" clId="{F961C3DA-20E9-4219-B8DA-D2B736F0A336}" dt="2025-07-01T13:51:16.505" v="44" actId="1076"/>
        <pc:sldMkLst>
          <pc:docMk/>
          <pc:sldMk cId="4250911381" sldId="287"/>
        </pc:sldMkLst>
        <pc:spChg chg="mod">
          <ac:chgData name="Троицкий Роман" userId="c197f2524965217f" providerId="LiveId" clId="{F961C3DA-20E9-4219-B8DA-D2B736F0A336}" dt="2025-07-01T13:51:16.505" v="44" actId="1076"/>
          <ac:spMkLst>
            <pc:docMk/>
            <pc:sldMk cId="4250911381" sldId="287"/>
            <ac:spMk id="344" creationId="{00000000-0000-0000-0000-000000000000}"/>
          </ac:spMkLst>
        </pc:spChg>
        <pc:picChg chg="add del">
          <ac:chgData name="Троицкий Роман" userId="c197f2524965217f" providerId="LiveId" clId="{F961C3DA-20E9-4219-B8DA-D2B736F0A336}" dt="2025-07-01T13:50:40.796" v="41" actId="22"/>
          <ac:picMkLst>
            <pc:docMk/>
            <pc:sldMk cId="4250911381" sldId="287"/>
            <ac:picMk id="3" creationId="{5665A1B4-16F3-496F-AF79-1CD841478DD5}"/>
          </ac:picMkLst>
        </pc:picChg>
      </pc:sldChg>
      <pc:sldChg chg="modSp add mod">
        <pc:chgData name="Троицкий Роман" userId="c197f2524965217f" providerId="LiveId" clId="{F961C3DA-20E9-4219-B8DA-D2B736F0A336}" dt="2025-07-01T13:06:40.341" v="6" actId="207"/>
        <pc:sldMkLst>
          <pc:docMk/>
          <pc:sldMk cId="3336611232" sldId="294"/>
        </pc:sldMkLst>
        <pc:spChg chg="mod">
          <ac:chgData name="Троицкий Роман" userId="c197f2524965217f" providerId="LiveId" clId="{F961C3DA-20E9-4219-B8DA-D2B736F0A336}" dt="2025-07-01T13:06:40.341" v="6" actId="207"/>
          <ac:spMkLst>
            <pc:docMk/>
            <pc:sldMk cId="3336611232" sldId="294"/>
            <ac:spMk id="14" creationId="{ECBFED6E-EDFA-473F-BAE0-10399652FD8C}"/>
          </ac:spMkLst>
        </pc:spChg>
      </pc:sldChg>
      <pc:sldChg chg="modSp add mod">
        <pc:chgData name="Троицкий Роман" userId="c197f2524965217f" providerId="LiveId" clId="{F961C3DA-20E9-4219-B8DA-D2B736F0A336}" dt="2025-07-01T13:08:26.512" v="8" actId="207"/>
        <pc:sldMkLst>
          <pc:docMk/>
          <pc:sldMk cId="3160739528" sldId="295"/>
        </pc:sldMkLst>
        <pc:spChg chg="mod">
          <ac:chgData name="Троицкий Роман" userId="c197f2524965217f" providerId="LiveId" clId="{F961C3DA-20E9-4219-B8DA-D2B736F0A336}" dt="2025-07-01T13:08:26.512" v="8" actId="207"/>
          <ac:spMkLst>
            <pc:docMk/>
            <pc:sldMk cId="3160739528" sldId="295"/>
            <ac:spMk id="14" creationId="{ECBFED6E-EDFA-473F-BAE0-10399652FD8C}"/>
          </ac:spMkLst>
        </pc:spChg>
      </pc:sldChg>
      <pc:sldChg chg="modSp add mod">
        <pc:chgData name="Троицкий Роман" userId="c197f2524965217f" providerId="LiveId" clId="{F961C3DA-20E9-4219-B8DA-D2B736F0A336}" dt="2025-07-01T13:52:32.939" v="66" actId="1076"/>
        <pc:sldMkLst>
          <pc:docMk/>
          <pc:sldMk cId="3162962603" sldId="296"/>
        </pc:sldMkLst>
        <pc:spChg chg="mod">
          <ac:chgData name="Троицкий Роман" userId="c197f2524965217f" providerId="LiveId" clId="{F961C3DA-20E9-4219-B8DA-D2B736F0A336}" dt="2025-07-01T13:52:28.451" v="65" actId="207"/>
          <ac:spMkLst>
            <pc:docMk/>
            <pc:sldMk cId="3162962603" sldId="296"/>
            <ac:spMk id="14" creationId="{ECBFED6E-EDFA-473F-BAE0-10399652FD8C}"/>
          </ac:spMkLst>
        </pc:spChg>
        <pc:spChg chg="mod">
          <ac:chgData name="Троицкий Роман" userId="c197f2524965217f" providerId="LiveId" clId="{F961C3DA-20E9-4219-B8DA-D2B736F0A336}" dt="2025-07-01T13:52:32.939" v="66" actId="1076"/>
          <ac:spMkLst>
            <pc:docMk/>
            <pc:sldMk cId="3162962603" sldId="296"/>
            <ac:spMk id="344" creationId="{00000000-0000-0000-0000-000000000000}"/>
          </ac:spMkLst>
        </pc:spChg>
      </pc:sldChg>
      <pc:sldChg chg="add">
        <pc:chgData name="Троицкий Роман" userId="c197f2524965217f" providerId="LiveId" clId="{F961C3DA-20E9-4219-B8DA-D2B736F0A336}" dt="2025-07-01T13:51:39.809" v="64" actId="2890"/>
        <pc:sldMkLst>
          <pc:docMk/>
          <pc:sldMk cId="3818539510" sldId="29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0723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7234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74847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6971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47784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75359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87717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45096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63913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4272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36747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57170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87673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0018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>
          <a:extLst>
            <a:ext uri="{FF2B5EF4-FFF2-40B4-BE49-F238E27FC236}">
              <a16:creationId xmlns:a16="http://schemas.microsoft.com/office/drawing/2014/main" id="{BAB6DD62-48A1-9765-75CF-43BFAB054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:notes">
            <a:extLst>
              <a:ext uri="{FF2B5EF4-FFF2-40B4-BE49-F238E27FC236}">
                <a16:creationId xmlns:a16="http://schemas.microsoft.com/office/drawing/2014/main" id="{40D49CB4-29B4-5854-F177-0DE8A20897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9:notes">
            <a:extLst>
              <a:ext uri="{FF2B5EF4-FFF2-40B4-BE49-F238E27FC236}">
                <a16:creationId xmlns:a16="http://schemas.microsoft.com/office/drawing/2014/main" id="{CE887B80-E0AA-0843-8B1C-A3521782B5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2088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09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>
          <a:extLst>
            <a:ext uri="{FF2B5EF4-FFF2-40B4-BE49-F238E27FC236}">
              <a16:creationId xmlns:a16="http://schemas.microsoft.com/office/drawing/2014/main" id="{385E9B3D-DC1D-D9EF-6E52-6094976F1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:notes">
            <a:extLst>
              <a:ext uri="{FF2B5EF4-FFF2-40B4-BE49-F238E27FC236}">
                <a16:creationId xmlns:a16="http://schemas.microsoft.com/office/drawing/2014/main" id="{A16E61C0-C0CE-3FDF-ED19-C0FD9FA325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9:notes">
            <a:extLst>
              <a:ext uri="{FF2B5EF4-FFF2-40B4-BE49-F238E27FC236}">
                <a16:creationId xmlns:a16="http://schemas.microsoft.com/office/drawing/2014/main" id="{8D3E7258-C543-2D97-CF41-5A2A0A65E9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4493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58381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100" b="0" i="0" u="none" strike="noStrike" cap="none">
                <a:solidFill>
                  <a:srgbClr val="00A6A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spcBef>
                <a:spcPts val="0"/>
              </a:spcBef>
              <a:buNone/>
              <a:defRPr sz="1100" b="0" i="0" u="none" strike="noStrike" cap="none">
                <a:solidFill>
                  <a:srgbClr val="00A6A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spcBef>
                <a:spcPts val="0"/>
              </a:spcBef>
              <a:buNone/>
              <a:defRPr sz="1100" b="0" i="0" u="none" strike="noStrike" cap="none">
                <a:solidFill>
                  <a:srgbClr val="00A6A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spcBef>
                <a:spcPts val="0"/>
              </a:spcBef>
              <a:buNone/>
              <a:defRPr sz="1100" b="0" i="0" u="none" strike="noStrike" cap="none">
                <a:solidFill>
                  <a:srgbClr val="00A6A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spcBef>
                <a:spcPts val="0"/>
              </a:spcBef>
              <a:buNone/>
              <a:defRPr sz="1100" b="0" i="0" u="none" strike="noStrike" cap="none">
                <a:solidFill>
                  <a:srgbClr val="00A6A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spcBef>
                <a:spcPts val="0"/>
              </a:spcBef>
              <a:buNone/>
              <a:defRPr sz="1100" b="0" i="0" u="none" strike="noStrike" cap="none">
                <a:solidFill>
                  <a:srgbClr val="00A6A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spcBef>
                <a:spcPts val="0"/>
              </a:spcBef>
              <a:buNone/>
              <a:defRPr sz="1100" b="0" i="0" u="none" strike="noStrike" cap="none">
                <a:solidFill>
                  <a:srgbClr val="00A6A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spcBef>
                <a:spcPts val="0"/>
              </a:spcBef>
              <a:buNone/>
              <a:defRPr sz="1100" b="0" i="0" u="none" strike="noStrike" cap="none">
                <a:solidFill>
                  <a:srgbClr val="00A6A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spcBef>
                <a:spcPts val="0"/>
              </a:spcBef>
              <a:buNone/>
              <a:defRPr sz="1100" b="0" i="0" u="none" strike="noStrike" cap="none">
                <a:solidFill>
                  <a:srgbClr val="00A6A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1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2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3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4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5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6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7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9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0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59015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A6A7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A6A7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A6A7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A6A7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A6A7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A6A7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A6A7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A6A7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A6A7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5"/>
          <p:cNvSpPr txBox="1"/>
          <p:nvPr/>
        </p:nvSpPr>
        <p:spPr>
          <a:xfrm>
            <a:off x="574675" y="525139"/>
            <a:ext cx="818685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ru-RU" sz="5400" b="1" dirty="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Новостной сайт</a:t>
            </a:r>
            <a:endParaRPr dirty="0"/>
          </a:p>
        </p:txBody>
      </p:sp>
      <p:sp>
        <p:nvSpPr>
          <p:cNvPr id="300" name="Google Shape;300;p15"/>
          <p:cNvSpPr txBox="1"/>
          <p:nvPr/>
        </p:nvSpPr>
        <p:spPr>
          <a:xfrm>
            <a:off x="587381" y="2408479"/>
            <a:ext cx="36804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ru-RU" sz="16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Web программирование и разработка ПО</a:t>
            </a:r>
            <a:endParaRPr dirty="0"/>
          </a:p>
        </p:txBody>
      </p:sp>
      <p:pic>
        <p:nvPicPr>
          <p:cNvPr id="301" name="Google Shape;30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2279997" y="2027434"/>
            <a:ext cx="15868025" cy="597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5"/>
          <p:cNvSpPr txBox="1"/>
          <p:nvPr/>
        </p:nvSpPr>
        <p:spPr>
          <a:xfrm>
            <a:off x="574675" y="3976209"/>
            <a:ext cx="261187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Троицкий Роман Андреевич</a:t>
            </a:r>
            <a:endParaRPr dirty="0"/>
          </a:p>
        </p:txBody>
      </p:sp>
      <p:sp>
        <p:nvSpPr>
          <p:cNvPr id="303" name="Google Shape;303;p15"/>
          <p:cNvSpPr txBox="1"/>
          <p:nvPr/>
        </p:nvSpPr>
        <p:spPr>
          <a:xfrm>
            <a:off x="574675" y="3502106"/>
            <a:ext cx="291497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Raleway"/>
                <a:sym typeface="Raleway"/>
              </a:rPr>
              <a:t>C</a:t>
            </a:r>
            <a:r>
              <a:rPr lang="ru-RU" dirty="0" err="1">
                <a:solidFill>
                  <a:schemeClr val="lt1"/>
                </a:solidFill>
                <a:latin typeface="Raleway"/>
                <a:sym typeface="Raleway"/>
              </a:rPr>
              <a:t>иделёв</a:t>
            </a:r>
            <a:r>
              <a:rPr lang="ru-RU" dirty="0">
                <a:solidFill>
                  <a:schemeClr val="lt1"/>
                </a:solidFill>
                <a:latin typeface="Raleway"/>
                <a:sym typeface="Raleway"/>
              </a:rPr>
              <a:t> Сергей Леонидович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818539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577165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336611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60739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50122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534515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250911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409200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557213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195489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6"/>
          <p:cNvSpPr/>
          <p:nvPr/>
        </p:nvSpPr>
        <p:spPr>
          <a:xfrm>
            <a:off x="232833" y="346627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16"/>
          <p:cNvSpPr txBox="1"/>
          <p:nvPr/>
        </p:nvSpPr>
        <p:spPr>
          <a:xfrm>
            <a:off x="622750" y="626172"/>
            <a:ext cx="191751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Цел</a:t>
            </a:r>
            <a:r>
              <a:rPr lang="ru-RU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и проекта</a:t>
            </a:r>
            <a:endParaRPr dirty="0"/>
          </a:p>
        </p:txBody>
      </p:sp>
      <p:pic>
        <p:nvPicPr>
          <p:cNvPr id="310" name="Google Shape;31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16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2</a:t>
            </a:r>
          </a:p>
        </p:txBody>
      </p:sp>
      <p:grpSp>
        <p:nvGrpSpPr>
          <p:cNvPr id="2" name="Google Shape;272;p14">
            <a:extLst>
              <a:ext uri="{FF2B5EF4-FFF2-40B4-BE49-F238E27FC236}">
                <a16:creationId xmlns:a16="http://schemas.microsoft.com/office/drawing/2014/main" id="{59F6B13E-9DB5-372B-6C8F-1C2DED0C558D}"/>
              </a:ext>
            </a:extLst>
          </p:cNvPr>
          <p:cNvGrpSpPr/>
          <p:nvPr/>
        </p:nvGrpSpPr>
        <p:grpSpPr>
          <a:xfrm>
            <a:off x="581025" y="1700213"/>
            <a:ext cx="5262564" cy="798513"/>
            <a:chOff x="695325" y="1700213"/>
            <a:chExt cx="5262564" cy="798513"/>
          </a:xfrm>
        </p:grpSpPr>
        <p:sp>
          <p:nvSpPr>
            <p:cNvPr id="3" name="Google Shape;273;p14">
              <a:extLst>
                <a:ext uri="{FF2B5EF4-FFF2-40B4-BE49-F238E27FC236}">
                  <a16:creationId xmlns:a16="http://schemas.microsoft.com/office/drawing/2014/main" id="{94A434EF-FF7E-1301-22F1-A708413FCA1D}"/>
                </a:ext>
              </a:extLst>
            </p:cNvPr>
            <p:cNvSpPr/>
            <p:nvPr/>
          </p:nvSpPr>
          <p:spPr>
            <a:xfrm>
              <a:off x="695325" y="1700213"/>
              <a:ext cx="5262564" cy="798513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71120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Изучить архитектуру и реализацию веб-приложений с разделением на </a:t>
              </a:r>
              <a:r>
                <a:rPr lang="en-US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Frontend </a:t>
              </a:r>
              <a:r>
                <a:rPr lang="ru-RU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и </a:t>
              </a:r>
              <a:r>
                <a:rPr lang="en-US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Backend.</a:t>
              </a:r>
              <a:endParaRPr sz="1400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4" name="Google Shape;274;p14">
              <a:extLst>
                <a:ext uri="{FF2B5EF4-FFF2-40B4-BE49-F238E27FC236}">
                  <a16:creationId xmlns:a16="http://schemas.microsoft.com/office/drawing/2014/main" id="{793CBA80-539E-4823-7049-36EB51CE47EF}"/>
                </a:ext>
              </a:extLst>
            </p:cNvPr>
            <p:cNvSpPr/>
            <p:nvPr/>
          </p:nvSpPr>
          <p:spPr>
            <a:xfrm>
              <a:off x="848965" y="1811469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rgbClr val="00A6A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chemeClr val="lt1"/>
                  </a:solidFill>
                  <a:latin typeface="Raleway Medium"/>
                  <a:sym typeface="Raleway Medium"/>
                </a:rPr>
                <a:t>1</a:t>
              </a:r>
              <a:endParaRPr dirty="0"/>
            </a:p>
          </p:txBody>
        </p:sp>
      </p:grpSp>
      <p:grpSp>
        <p:nvGrpSpPr>
          <p:cNvPr id="5" name="Google Shape;272;p14">
            <a:extLst>
              <a:ext uri="{FF2B5EF4-FFF2-40B4-BE49-F238E27FC236}">
                <a16:creationId xmlns:a16="http://schemas.microsoft.com/office/drawing/2014/main" id="{3546979B-3890-B174-81F2-7C53EFAF2358}"/>
              </a:ext>
            </a:extLst>
          </p:cNvPr>
          <p:cNvGrpSpPr/>
          <p:nvPr/>
        </p:nvGrpSpPr>
        <p:grpSpPr>
          <a:xfrm>
            <a:off x="581025" y="2885203"/>
            <a:ext cx="5262564" cy="798513"/>
            <a:chOff x="695325" y="1700213"/>
            <a:chExt cx="5262564" cy="798513"/>
          </a:xfrm>
        </p:grpSpPr>
        <p:sp>
          <p:nvSpPr>
            <p:cNvPr id="6" name="Google Shape;273;p14">
              <a:extLst>
                <a:ext uri="{FF2B5EF4-FFF2-40B4-BE49-F238E27FC236}">
                  <a16:creationId xmlns:a16="http://schemas.microsoft.com/office/drawing/2014/main" id="{0C21F795-1110-C800-C305-5B5D29DCDCBC}"/>
                </a:ext>
              </a:extLst>
            </p:cNvPr>
            <p:cNvSpPr/>
            <p:nvPr/>
          </p:nvSpPr>
          <p:spPr>
            <a:xfrm>
              <a:off x="695325" y="1700213"/>
              <a:ext cx="5262564" cy="798513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71120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Освоить взаимодействие между клиентской (</a:t>
              </a:r>
              <a:r>
                <a:rPr lang="en-US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React)</a:t>
              </a:r>
              <a:r>
                <a:rPr lang="ru-RU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 и серверной частями (</a:t>
              </a:r>
              <a:r>
                <a:rPr lang="en-US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ASP.NET Core Web API)</a:t>
              </a:r>
              <a:r>
                <a:rPr lang="ru-RU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 приложения.</a:t>
              </a:r>
              <a:endParaRPr sz="1400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7" name="Google Shape;274;p14">
              <a:extLst>
                <a:ext uri="{FF2B5EF4-FFF2-40B4-BE49-F238E27FC236}">
                  <a16:creationId xmlns:a16="http://schemas.microsoft.com/office/drawing/2014/main" id="{A2490BD4-90CA-9D0F-BAC1-6652864ACF12}"/>
                </a:ext>
              </a:extLst>
            </p:cNvPr>
            <p:cNvSpPr/>
            <p:nvPr/>
          </p:nvSpPr>
          <p:spPr>
            <a:xfrm>
              <a:off x="848965" y="1811469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rgbClr val="00A6A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lvl="0" algn="ctr"/>
              <a:r>
                <a:rPr lang="ru-RU" sz="2000" dirty="0">
                  <a:solidFill>
                    <a:schemeClr val="bg1"/>
                  </a:solidFill>
                  <a:latin typeface="Raleway Medium" pitchFamily="2" charset="-52"/>
                </a:rPr>
                <a:t>2</a:t>
              </a:r>
              <a:endParaRPr sz="2000" dirty="0">
                <a:solidFill>
                  <a:schemeClr val="bg1"/>
                </a:solidFill>
                <a:latin typeface="Raleway Medium" pitchFamily="2" charset="-52"/>
              </a:endParaRPr>
            </a:p>
          </p:txBody>
        </p:sp>
      </p:grpSp>
      <p:grpSp>
        <p:nvGrpSpPr>
          <p:cNvPr id="8" name="Google Shape;272;p14">
            <a:extLst>
              <a:ext uri="{FF2B5EF4-FFF2-40B4-BE49-F238E27FC236}">
                <a16:creationId xmlns:a16="http://schemas.microsoft.com/office/drawing/2014/main" id="{3B9CA818-0B10-0ACC-04AF-041FE2B39878}"/>
              </a:ext>
            </a:extLst>
          </p:cNvPr>
          <p:cNvGrpSpPr/>
          <p:nvPr/>
        </p:nvGrpSpPr>
        <p:grpSpPr>
          <a:xfrm>
            <a:off x="581025" y="4001205"/>
            <a:ext cx="5262564" cy="798513"/>
            <a:chOff x="695325" y="1700213"/>
            <a:chExt cx="5262564" cy="798513"/>
          </a:xfrm>
        </p:grpSpPr>
        <p:sp>
          <p:nvSpPr>
            <p:cNvPr id="9" name="Google Shape;273;p14">
              <a:extLst>
                <a:ext uri="{FF2B5EF4-FFF2-40B4-BE49-F238E27FC236}">
                  <a16:creationId xmlns:a16="http://schemas.microsoft.com/office/drawing/2014/main" id="{8F4EAE5E-DB20-81BC-E927-AB8A989894E5}"/>
                </a:ext>
              </a:extLst>
            </p:cNvPr>
            <p:cNvSpPr/>
            <p:nvPr/>
          </p:nvSpPr>
          <p:spPr>
            <a:xfrm>
              <a:off x="695325" y="1700213"/>
              <a:ext cx="5262564" cy="798513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71120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Реализовать базовую версию новостного веб-приложения с возможностью публикации, комментирования и лайков статей.</a:t>
              </a:r>
              <a:endParaRPr sz="1400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0" name="Google Shape;274;p14">
              <a:extLst>
                <a:ext uri="{FF2B5EF4-FFF2-40B4-BE49-F238E27FC236}">
                  <a16:creationId xmlns:a16="http://schemas.microsoft.com/office/drawing/2014/main" id="{94E7074E-688E-D673-7DE5-2793ACC8EA18}"/>
                </a:ext>
              </a:extLst>
            </p:cNvPr>
            <p:cNvSpPr/>
            <p:nvPr/>
          </p:nvSpPr>
          <p:spPr>
            <a:xfrm>
              <a:off x="848965" y="1811469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rgbClr val="00A6A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chemeClr val="lt1"/>
                  </a:solidFill>
                  <a:latin typeface="Raleway Medium"/>
                  <a:sym typeface="Raleway Medium"/>
                </a:rPr>
                <a:t>3</a:t>
              </a:r>
              <a:endParaRPr dirty="0"/>
            </a:p>
          </p:txBody>
        </p:sp>
      </p:grp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8647B2-53AA-4B5A-B1EE-8A3E4AAAB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962" y="1233105"/>
            <a:ext cx="5041111" cy="504111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7489084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636793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534754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303616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4" name="Google Shape;240;p11">
            <a:extLst>
              <a:ext uri="{FF2B5EF4-FFF2-40B4-BE49-F238E27FC236}">
                <a16:creationId xmlns:a16="http://schemas.microsoft.com/office/drawing/2014/main" id="{CB306F84-173A-20AB-51C0-A78BC1F20F05}"/>
              </a:ext>
            </a:extLst>
          </p:cNvPr>
          <p:cNvSpPr/>
          <p:nvPr/>
        </p:nvSpPr>
        <p:spPr>
          <a:xfrm>
            <a:off x="797104" y="2130906"/>
            <a:ext cx="1689859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 ExtraBold" pitchFamily="2" charset="-52"/>
                <a:ea typeface="Raleway"/>
                <a:cs typeface="Raleway"/>
                <a:sym typeface="Raleway"/>
              </a:rPr>
              <a:t>Что сделано?</a:t>
            </a:r>
            <a:endParaRPr sz="1200" dirty="0">
              <a:solidFill>
                <a:schemeClr val="lt1"/>
              </a:solidFill>
              <a:latin typeface="Raleway ExtraBold" pitchFamily="2" charset="-52"/>
              <a:ea typeface="Raleway"/>
              <a:cs typeface="Raleway"/>
              <a:sym typeface="Raleway"/>
            </a:endParaRPr>
          </a:p>
        </p:txBody>
      </p:sp>
      <p:sp>
        <p:nvSpPr>
          <p:cNvPr id="5" name="Google Shape;205;p8">
            <a:extLst>
              <a:ext uri="{FF2B5EF4-FFF2-40B4-BE49-F238E27FC236}">
                <a16:creationId xmlns:a16="http://schemas.microsoft.com/office/drawing/2014/main" id="{1816FFEB-CD2D-2E83-8555-A722D520A3DF}"/>
              </a:ext>
            </a:extLst>
          </p:cNvPr>
          <p:cNvSpPr/>
          <p:nvPr/>
        </p:nvSpPr>
        <p:spPr>
          <a:xfrm>
            <a:off x="806098" y="3030690"/>
            <a:ext cx="2608959" cy="805076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Выбран стек технологий</a:t>
            </a: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" name="Google Shape;205;p8">
            <a:extLst>
              <a:ext uri="{FF2B5EF4-FFF2-40B4-BE49-F238E27FC236}">
                <a16:creationId xmlns:a16="http://schemas.microsoft.com/office/drawing/2014/main" id="{586D98E5-7763-1283-FC5C-85078720738B}"/>
              </a:ext>
            </a:extLst>
          </p:cNvPr>
          <p:cNvSpPr/>
          <p:nvPr/>
        </p:nvSpPr>
        <p:spPr>
          <a:xfrm>
            <a:off x="806098" y="3995145"/>
            <a:ext cx="2608959" cy="1541895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Создано веб-приложение со всем запланированным функционалом</a:t>
            </a:r>
          </a:p>
        </p:txBody>
      </p:sp>
      <p:sp>
        <p:nvSpPr>
          <p:cNvPr id="7" name="Google Shape;205;p8">
            <a:extLst>
              <a:ext uri="{FF2B5EF4-FFF2-40B4-BE49-F238E27FC236}">
                <a16:creationId xmlns:a16="http://schemas.microsoft.com/office/drawing/2014/main" id="{5F01AD10-9F96-2475-4B47-E1326421B04D}"/>
              </a:ext>
            </a:extLst>
          </p:cNvPr>
          <p:cNvSpPr/>
          <p:nvPr/>
        </p:nvSpPr>
        <p:spPr>
          <a:xfrm>
            <a:off x="3588151" y="3039147"/>
            <a:ext cx="1835727" cy="1541896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Создана система аутентификации и авторизации</a:t>
            </a:r>
          </a:p>
        </p:txBody>
      </p:sp>
      <p:sp>
        <p:nvSpPr>
          <p:cNvPr id="8" name="Google Shape;240;p11">
            <a:extLst>
              <a:ext uri="{FF2B5EF4-FFF2-40B4-BE49-F238E27FC236}">
                <a16:creationId xmlns:a16="http://schemas.microsoft.com/office/drawing/2014/main" id="{26FD6882-8569-5C1B-0D92-44B6D3BDF2AE}"/>
              </a:ext>
            </a:extLst>
          </p:cNvPr>
          <p:cNvSpPr/>
          <p:nvPr/>
        </p:nvSpPr>
        <p:spPr>
          <a:xfrm>
            <a:off x="6763642" y="2130906"/>
            <a:ext cx="2305362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 ExtraBold" pitchFamily="2" charset="-52"/>
                <a:ea typeface="Raleway"/>
                <a:cs typeface="Raleway"/>
                <a:sym typeface="Raleway"/>
              </a:rPr>
              <a:t>Что планируется делать дальше?</a:t>
            </a:r>
            <a:endParaRPr sz="1200" dirty="0">
              <a:solidFill>
                <a:schemeClr val="lt1"/>
              </a:solidFill>
              <a:latin typeface="Raleway ExtraBold" pitchFamily="2" charset="-52"/>
              <a:ea typeface="Raleway"/>
              <a:cs typeface="Raleway"/>
              <a:sym typeface="Raleway"/>
            </a:endParaRPr>
          </a:p>
        </p:txBody>
      </p:sp>
      <p:sp>
        <p:nvSpPr>
          <p:cNvPr id="9" name="Google Shape;205;p8">
            <a:extLst>
              <a:ext uri="{FF2B5EF4-FFF2-40B4-BE49-F238E27FC236}">
                <a16:creationId xmlns:a16="http://schemas.microsoft.com/office/drawing/2014/main" id="{685A6431-4F8C-5B28-BFF3-74BD46520A01}"/>
              </a:ext>
            </a:extLst>
          </p:cNvPr>
          <p:cNvSpPr/>
          <p:nvPr/>
        </p:nvSpPr>
        <p:spPr>
          <a:xfrm>
            <a:off x="6768124" y="3028232"/>
            <a:ext cx="2211753" cy="1184518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Создать механизм восстановления паролей</a:t>
            </a: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" name="Google Shape;205;p8">
            <a:extLst>
              <a:ext uri="{FF2B5EF4-FFF2-40B4-BE49-F238E27FC236}">
                <a16:creationId xmlns:a16="http://schemas.microsoft.com/office/drawing/2014/main" id="{D4627249-C8BD-4CB2-41DF-8B6BCD544A9A}"/>
              </a:ext>
            </a:extLst>
          </p:cNvPr>
          <p:cNvSpPr/>
          <p:nvPr/>
        </p:nvSpPr>
        <p:spPr>
          <a:xfrm>
            <a:off x="6768124" y="4437887"/>
            <a:ext cx="2608959" cy="901768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Добавить стороннюю новостную ленту</a:t>
            </a: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" name="Google Shape;205;p8">
            <a:extLst>
              <a:ext uri="{FF2B5EF4-FFF2-40B4-BE49-F238E27FC236}">
                <a16:creationId xmlns:a16="http://schemas.microsoft.com/office/drawing/2014/main" id="{E938A8D2-B8D1-9D7F-2EE0-555F7BC840F7}"/>
              </a:ext>
            </a:extLst>
          </p:cNvPr>
          <p:cNvSpPr/>
          <p:nvPr/>
        </p:nvSpPr>
        <p:spPr>
          <a:xfrm>
            <a:off x="9313660" y="3028230"/>
            <a:ext cx="1835727" cy="1355511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Добавить стороннюю авторизацию</a:t>
            </a: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5"/>
          <p:cNvSpPr txBox="1"/>
          <p:nvPr/>
        </p:nvSpPr>
        <p:spPr>
          <a:xfrm>
            <a:off x="574675" y="525139"/>
            <a:ext cx="818685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ru-RU" sz="5400" b="1" dirty="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Новостной сайт</a:t>
            </a:r>
            <a:endParaRPr dirty="0"/>
          </a:p>
        </p:txBody>
      </p:sp>
      <p:sp>
        <p:nvSpPr>
          <p:cNvPr id="300" name="Google Shape;300;p15"/>
          <p:cNvSpPr txBox="1"/>
          <p:nvPr/>
        </p:nvSpPr>
        <p:spPr>
          <a:xfrm>
            <a:off x="587381" y="2408479"/>
            <a:ext cx="36804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ru-RU" sz="16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Web программирование и разработка ПО</a:t>
            </a:r>
            <a:endParaRPr dirty="0"/>
          </a:p>
        </p:txBody>
      </p:sp>
      <p:pic>
        <p:nvPicPr>
          <p:cNvPr id="301" name="Google Shape;30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2279997" y="2027434"/>
            <a:ext cx="15868025" cy="597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5"/>
          <p:cNvSpPr txBox="1"/>
          <p:nvPr/>
        </p:nvSpPr>
        <p:spPr>
          <a:xfrm>
            <a:off x="574675" y="3976209"/>
            <a:ext cx="261187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Троицкий Роман Андреевич</a:t>
            </a:r>
            <a:endParaRPr dirty="0"/>
          </a:p>
        </p:txBody>
      </p:sp>
      <p:sp>
        <p:nvSpPr>
          <p:cNvPr id="303" name="Google Shape;303;p15"/>
          <p:cNvSpPr txBox="1"/>
          <p:nvPr/>
        </p:nvSpPr>
        <p:spPr>
          <a:xfrm>
            <a:off x="574675" y="3502106"/>
            <a:ext cx="291497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Raleway"/>
                <a:sym typeface="Raleway"/>
              </a:rPr>
              <a:t>C</a:t>
            </a:r>
            <a:r>
              <a:rPr lang="ru-RU" dirty="0" err="1">
                <a:solidFill>
                  <a:schemeClr val="lt1"/>
                </a:solidFill>
                <a:latin typeface="Raleway"/>
                <a:sym typeface="Raleway"/>
              </a:rPr>
              <a:t>иделёв</a:t>
            </a:r>
            <a:r>
              <a:rPr lang="ru-RU" dirty="0">
                <a:solidFill>
                  <a:schemeClr val="lt1"/>
                </a:solidFill>
                <a:latin typeface="Raleway"/>
                <a:sym typeface="Raleway"/>
              </a:rPr>
              <a:t> Сергей Леонидович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8697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7"/>
          <p:cNvSpPr/>
          <p:nvPr/>
        </p:nvSpPr>
        <p:spPr>
          <a:xfrm>
            <a:off x="232833" y="323085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17"/>
          <p:cNvSpPr txBox="1"/>
          <p:nvPr/>
        </p:nvSpPr>
        <p:spPr>
          <a:xfrm>
            <a:off x="622750" y="626172"/>
            <a:ext cx="4322017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Поставленные задачи</a:t>
            </a:r>
            <a:endParaRPr dirty="0"/>
          </a:p>
        </p:txBody>
      </p:sp>
      <p:pic>
        <p:nvPicPr>
          <p:cNvPr id="319" name="Google Shape;319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7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4" name="Google Shape;272;p14">
            <a:extLst>
              <a:ext uri="{FF2B5EF4-FFF2-40B4-BE49-F238E27FC236}">
                <a16:creationId xmlns:a16="http://schemas.microsoft.com/office/drawing/2014/main" id="{BB0E948E-2832-83B8-E1F5-437B6FCC55EA}"/>
              </a:ext>
            </a:extLst>
          </p:cNvPr>
          <p:cNvGrpSpPr/>
          <p:nvPr/>
        </p:nvGrpSpPr>
        <p:grpSpPr>
          <a:xfrm>
            <a:off x="734665" y="1652738"/>
            <a:ext cx="5262564" cy="798513"/>
            <a:chOff x="695325" y="1700213"/>
            <a:chExt cx="5262564" cy="798513"/>
          </a:xfrm>
        </p:grpSpPr>
        <p:sp>
          <p:nvSpPr>
            <p:cNvPr id="5" name="Google Shape;273;p14">
              <a:extLst>
                <a:ext uri="{FF2B5EF4-FFF2-40B4-BE49-F238E27FC236}">
                  <a16:creationId xmlns:a16="http://schemas.microsoft.com/office/drawing/2014/main" id="{44C5AF61-4875-AABC-FBE6-38D05EECCC8F}"/>
                </a:ext>
              </a:extLst>
            </p:cNvPr>
            <p:cNvSpPr/>
            <p:nvPr/>
          </p:nvSpPr>
          <p:spPr>
            <a:xfrm>
              <a:off x="695325" y="1700213"/>
              <a:ext cx="5262564" cy="798513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71120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Определить и внедрить необходимый стек технологий.</a:t>
              </a:r>
              <a:endParaRPr lang="ru-RU" sz="1400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6" name="Google Shape;274;p14">
              <a:extLst>
                <a:ext uri="{FF2B5EF4-FFF2-40B4-BE49-F238E27FC236}">
                  <a16:creationId xmlns:a16="http://schemas.microsoft.com/office/drawing/2014/main" id="{C0327D2C-67C3-E115-C5C7-3F334E9E0C83}"/>
                </a:ext>
              </a:extLst>
            </p:cNvPr>
            <p:cNvSpPr/>
            <p:nvPr/>
          </p:nvSpPr>
          <p:spPr>
            <a:xfrm>
              <a:off x="848965" y="1811469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rgbClr val="00A6A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lt1"/>
                  </a:solidFill>
                  <a:latin typeface="Raleway Medium"/>
                  <a:sym typeface="Raleway Medium"/>
                </a:rPr>
                <a:t>1</a:t>
              </a:r>
              <a:endParaRPr dirty="0"/>
            </a:p>
          </p:txBody>
        </p:sp>
      </p:grpSp>
      <p:grpSp>
        <p:nvGrpSpPr>
          <p:cNvPr id="7" name="Google Shape;272;p14">
            <a:extLst>
              <a:ext uri="{FF2B5EF4-FFF2-40B4-BE49-F238E27FC236}">
                <a16:creationId xmlns:a16="http://schemas.microsoft.com/office/drawing/2014/main" id="{8CCB4BF1-3A28-C3B3-5C10-035BDA87AF13}"/>
              </a:ext>
            </a:extLst>
          </p:cNvPr>
          <p:cNvGrpSpPr/>
          <p:nvPr/>
        </p:nvGrpSpPr>
        <p:grpSpPr>
          <a:xfrm>
            <a:off x="734665" y="2842587"/>
            <a:ext cx="5262564" cy="798513"/>
            <a:chOff x="695325" y="1700213"/>
            <a:chExt cx="5262564" cy="798513"/>
          </a:xfrm>
        </p:grpSpPr>
        <p:sp>
          <p:nvSpPr>
            <p:cNvPr id="8" name="Google Shape;273;p14">
              <a:extLst>
                <a:ext uri="{FF2B5EF4-FFF2-40B4-BE49-F238E27FC236}">
                  <a16:creationId xmlns:a16="http://schemas.microsoft.com/office/drawing/2014/main" id="{219053A5-D5A3-AB29-63FC-1C6E3427B9CB}"/>
                </a:ext>
              </a:extLst>
            </p:cNvPr>
            <p:cNvSpPr/>
            <p:nvPr/>
          </p:nvSpPr>
          <p:spPr>
            <a:xfrm>
              <a:off x="695325" y="1700213"/>
              <a:ext cx="5262564" cy="798513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71120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Реализовать </a:t>
              </a:r>
              <a:r>
                <a:rPr lang="ru-RU" sz="1400" dirty="0" err="1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Backend</a:t>
              </a:r>
              <a:r>
                <a:rPr lang="ru-RU" sz="1400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-часть: создать REST API для управления пользователями, статьями, комментариями и лайками.</a:t>
              </a:r>
            </a:p>
          </p:txBody>
        </p:sp>
        <p:sp>
          <p:nvSpPr>
            <p:cNvPr id="9" name="Google Shape;274;p14">
              <a:extLst>
                <a:ext uri="{FF2B5EF4-FFF2-40B4-BE49-F238E27FC236}">
                  <a16:creationId xmlns:a16="http://schemas.microsoft.com/office/drawing/2014/main" id="{D023ECF1-E1AB-9A68-CC01-617B3A477AEC}"/>
                </a:ext>
              </a:extLst>
            </p:cNvPr>
            <p:cNvSpPr/>
            <p:nvPr/>
          </p:nvSpPr>
          <p:spPr>
            <a:xfrm>
              <a:off x="848965" y="1811469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rgbClr val="00A6A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chemeClr val="lt1"/>
                  </a:solidFill>
                  <a:latin typeface="Raleway Medium"/>
                  <a:sym typeface="Raleway Medium"/>
                </a:rPr>
                <a:t>2</a:t>
              </a:r>
              <a:endParaRPr dirty="0"/>
            </a:p>
          </p:txBody>
        </p:sp>
      </p:grpSp>
      <p:grpSp>
        <p:nvGrpSpPr>
          <p:cNvPr id="10" name="Google Shape;272;p14">
            <a:extLst>
              <a:ext uri="{FF2B5EF4-FFF2-40B4-BE49-F238E27FC236}">
                <a16:creationId xmlns:a16="http://schemas.microsoft.com/office/drawing/2014/main" id="{F4730284-6878-90E8-7415-2A1E19306903}"/>
              </a:ext>
            </a:extLst>
          </p:cNvPr>
          <p:cNvGrpSpPr/>
          <p:nvPr/>
        </p:nvGrpSpPr>
        <p:grpSpPr>
          <a:xfrm>
            <a:off x="734665" y="4032436"/>
            <a:ext cx="5262564" cy="798513"/>
            <a:chOff x="695325" y="1700213"/>
            <a:chExt cx="5262564" cy="798513"/>
          </a:xfrm>
        </p:grpSpPr>
        <p:sp>
          <p:nvSpPr>
            <p:cNvPr id="11" name="Google Shape;273;p14">
              <a:extLst>
                <a:ext uri="{FF2B5EF4-FFF2-40B4-BE49-F238E27FC236}">
                  <a16:creationId xmlns:a16="http://schemas.microsoft.com/office/drawing/2014/main" id="{487F8209-B237-CB27-5A8E-32A7863A1676}"/>
                </a:ext>
              </a:extLst>
            </p:cNvPr>
            <p:cNvSpPr/>
            <p:nvPr/>
          </p:nvSpPr>
          <p:spPr>
            <a:xfrm>
              <a:off x="695325" y="1700213"/>
              <a:ext cx="5262564" cy="798513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71120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Реализовать </a:t>
              </a:r>
              <a:r>
                <a:rPr lang="ru-RU" sz="1400" dirty="0" err="1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Frontend</a:t>
              </a:r>
              <a:r>
                <a:rPr lang="ru-RU" sz="1400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-часть: разработать пользовательский интерфейс для просмотра, создания и редактирования статей, регистрации и авторизации пользователей.</a:t>
              </a:r>
            </a:p>
          </p:txBody>
        </p:sp>
        <p:sp>
          <p:nvSpPr>
            <p:cNvPr id="12" name="Google Shape;274;p14">
              <a:extLst>
                <a:ext uri="{FF2B5EF4-FFF2-40B4-BE49-F238E27FC236}">
                  <a16:creationId xmlns:a16="http://schemas.microsoft.com/office/drawing/2014/main" id="{34AB66B0-01B5-DDDC-772A-B359C0491C87}"/>
                </a:ext>
              </a:extLst>
            </p:cNvPr>
            <p:cNvSpPr/>
            <p:nvPr/>
          </p:nvSpPr>
          <p:spPr>
            <a:xfrm>
              <a:off x="848965" y="1811469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rgbClr val="00A6A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lt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3</a:t>
              </a:r>
              <a:endParaRPr sz="2400" dirty="0"/>
            </a:p>
          </p:txBody>
        </p:sp>
      </p:grpSp>
      <p:grpSp>
        <p:nvGrpSpPr>
          <p:cNvPr id="16" name="Google Shape;272;p14">
            <a:extLst>
              <a:ext uri="{FF2B5EF4-FFF2-40B4-BE49-F238E27FC236}">
                <a16:creationId xmlns:a16="http://schemas.microsoft.com/office/drawing/2014/main" id="{C5EAF9E0-99D1-4DCE-AFB6-955E4D8914A4}"/>
              </a:ext>
            </a:extLst>
          </p:cNvPr>
          <p:cNvGrpSpPr/>
          <p:nvPr/>
        </p:nvGrpSpPr>
        <p:grpSpPr>
          <a:xfrm>
            <a:off x="734665" y="5227272"/>
            <a:ext cx="5262564" cy="798513"/>
            <a:chOff x="695325" y="1700213"/>
            <a:chExt cx="5262564" cy="798513"/>
          </a:xfrm>
        </p:grpSpPr>
        <p:sp>
          <p:nvSpPr>
            <p:cNvPr id="17" name="Google Shape;273;p14">
              <a:extLst>
                <a:ext uri="{FF2B5EF4-FFF2-40B4-BE49-F238E27FC236}">
                  <a16:creationId xmlns:a16="http://schemas.microsoft.com/office/drawing/2014/main" id="{D6077603-9BBB-4138-AE15-AFF8F9E93401}"/>
                </a:ext>
              </a:extLst>
            </p:cNvPr>
            <p:cNvSpPr/>
            <p:nvPr/>
          </p:nvSpPr>
          <p:spPr>
            <a:xfrm>
              <a:off x="695325" y="1700213"/>
              <a:ext cx="5262564" cy="798513"/>
            </a:xfrm>
            <a:prstGeom prst="roundRect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71120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Настроить взаимодействие между </a:t>
              </a:r>
              <a:r>
                <a:rPr lang="ru-RU" sz="1400" dirty="0" err="1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Frontend</a:t>
              </a:r>
              <a:r>
                <a:rPr lang="ru-RU" sz="1400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 и </a:t>
              </a:r>
              <a:r>
                <a:rPr lang="ru-RU" sz="1400" dirty="0" err="1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Backend</a:t>
              </a:r>
              <a:r>
                <a:rPr lang="ru-RU" sz="1400" dirty="0">
                  <a:solidFill>
                    <a:srgbClr val="0C0C0C"/>
                  </a:solidFill>
                  <a:latin typeface="Raleway"/>
                  <a:ea typeface="Raleway"/>
                  <a:cs typeface="Raleway"/>
                  <a:sym typeface="Raleway"/>
                </a:rPr>
                <a:t>, обеспечить корректную обработку запросов и отображение данных.</a:t>
              </a:r>
            </a:p>
          </p:txBody>
        </p:sp>
        <p:sp>
          <p:nvSpPr>
            <p:cNvPr id="18" name="Google Shape;274;p14">
              <a:extLst>
                <a:ext uri="{FF2B5EF4-FFF2-40B4-BE49-F238E27FC236}">
                  <a16:creationId xmlns:a16="http://schemas.microsoft.com/office/drawing/2014/main" id="{E4D57E89-8416-418A-8A13-AAFB8E8BB40D}"/>
                </a:ext>
              </a:extLst>
            </p:cNvPr>
            <p:cNvSpPr/>
            <p:nvPr/>
          </p:nvSpPr>
          <p:spPr>
            <a:xfrm>
              <a:off x="848965" y="1811469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rgbClr val="00A6A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000" dirty="0">
                  <a:solidFill>
                    <a:schemeClr val="lt1"/>
                  </a:solidFill>
                  <a:latin typeface="Raleway Medium"/>
                  <a:sym typeface="Raleway Medium"/>
                </a:rPr>
                <a:t>4</a:t>
              </a:r>
              <a:endParaRPr sz="2400" dirty="0"/>
            </a:p>
          </p:txBody>
        </p:sp>
      </p:grp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17FDBF6-B9DF-4F45-BAE4-CC58B3E655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667" t="23168" r="7948" b="34638"/>
          <a:stretch/>
        </p:blipFill>
        <p:spPr>
          <a:xfrm>
            <a:off x="6723200" y="1408674"/>
            <a:ext cx="4106165" cy="46186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8"/>
          <p:cNvSpPr/>
          <p:nvPr/>
        </p:nvSpPr>
        <p:spPr>
          <a:xfrm>
            <a:off x="232833" y="343125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2700" lvl="0">
              <a:lnSpc>
                <a:spcPct val="130000"/>
              </a:lnSpc>
            </a:pPr>
            <a:endParaRPr lang="en-US" dirty="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7" name="Google Shape;327;p18"/>
          <p:cNvSpPr txBox="1"/>
          <p:nvPr/>
        </p:nvSpPr>
        <p:spPr>
          <a:xfrm>
            <a:off x="622750" y="626172"/>
            <a:ext cx="508664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Выбор стека используемых технологий</a:t>
            </a:r>
            <a:endParaRPr dirty="0"/>
          </a:p>
        </p:txBody>
      </p:sp>
      <p:pic>
        <p:nvPicPr>
          <p:cNvPr id="328" name="Google Shape;32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18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Google Shape;205;p8">
            <a:extLst>
              <a:ext uri="{FF2B5EF4-FFF2-40B4-BE49-F238E27FC236}">
                <a16:creationId xmlns:a16="http://schemas.microsoft.com/office/drawing/2014/main" id="{8A1AF57E-A3F0-AE13-4282-87E1844EF2F0}"/>
              </a:ext>
            </a:extLst>
          </p:cNvPr>
          <p:cNvSpPr/>
          <p:nvPr/>
        </p:nvSpPr>
        <p:spPr>
          <a:xfrm>
            <a:off x="618484" y="5394959"/>
            <a:ext cx="2364020" cy="836770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ASP.NET C#</a:t>
            </a: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" name="Google Shape;206;p8">
            <a:extLst>
              <a:ext uri="{FF2B5EF4-FFF2-40B4-BE49-F238E27FC236}">
                <a16:creationId xmlns:a16="http://schemas.microsoft.com/office/drawing/2014/main" id="{1CD15C48-B634-A919-10D4-2A76A8FD9152}"/>
              </a:ext>
            </a:extLst>
          </p:cNvPr>
          <p:cNvSpPr/>
          <p:nvPr/>
        </p:nvSpPr>
        <p:spPr>
          <a:xfrm>
            <a:off x="6311798" y="5394959"/>
            <a:ext cx="2364020" cy="836771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PostgreSQL</a:t>
            </a: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Google Shape;207;p8">
            <a:extLst>
              <a:ext uri="{FF2B5EF4-FFF2-40B4-BE49-F238E27FC236}">
                <a16:creationId xmlns:a16="http://schemas.microsoft.com/office/drawing/2014/main" id="{C45B4C51-A54E-3700-1E02-65C833B59D23}"/>
              </a:ext>
            </a:extLst>
          </p:cNvPr>
          <p:cNvSpPr/>
          <p:nvPr/>
        </p:nvSpPr>
        <p:spPr>
          <a:xfrm>
            <a:off x="9158455" y="5394959"/>
            <a:ext cx="2254631" cy="836772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React</a:t>
            </a: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1E4C8CF-0DDD-6E7F-4163-6F660C14E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2105" y="4290760"/>
            <a:ext cx="1393957" cy="1393957"/>
          </a:xfrm>
          <a:prstGeom prst="rect">
            <a:avLst/>
          </a:prstGeom>
        </p:spPr>
      </p:pic>
      <p:sp>
        <p:nvSpPr>
          <p:cNvPr id="20" name="Google Shape;205;p8">
            <a:extLst>
              <a:ext uri="{FF2B5EF4-FFF2-40B4-BE49-F238E27FC236}">
                <a16:creationId xmlns:a16="http://schemas.microsoft.com/office/drawing/2014/main" id="{C598EB43-289B-F2C4-8230-7C00C6C37B64}"/>
              </a:ext>
            </a:extLst>
          </p:cNvPr>
          <p:cNvSpPr/>
          <p:nvPr/>
        </p:nvSpPr>
        <p:spPr>
          <a:xfrm>
            <a:off x="3465141" y="5394959"/>
            <a:ext cx="2364020" cy="836770"/>
          </a:xfrm>
          <a:prstGeom prst="roundRect">
            <a:avLst>
              <a:gd name="adj" fmla="val 12412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Entity Framework</a:t>
            </a: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FED3E8-44EE-4EBA-8742-03BD2CAD8EE2}"/>
              </a:ext>
            </a:extLst>
          </p:cNvPr>
          <p:cNvSpPr txBox="1"/>
          <p:nvPr/>
        </p:nvSpPr>
        <p:spPr>
          <a:xfrm>
            <a:off x="618484" y="1540172"/>
            <a:ext cx="6094476" cy="2585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0" lvl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Такой выбор </a:t>
            </a:r>
            <a:r>
              <a:rPr lang="ru-RU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стэка</a:t>
            </a:r>
            <a:r>
              <a:rPr lang="ru-RU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обоснован следующими факторами:</a:t>
            </a:r>
            <a:endParaRPr lang="en-US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9845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.NET Core </a:t>
            </a:r>
            <a:r>
              <a:rPr lang="ru-RU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хорошо подходит для построения надёжных и масштабируемых веб-приложений</a:t>
            </a:r>
            <a:r>
              <a:rPr lang="ru-RU" dirty="0">
                <a:solidFill>
                  <a:srgbClr val="333333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lang="en-US" dirty="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9845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333333"/>
                </a:solidFill>
                <a:latin typeface="Raleway"/>
                <a:ea typeface="Raleway"/>
                <a:cs typeface="Raleway"/>
                <a:sym typeface="Raleway"/>
              </a:rPr>
              <a:t>E</a:t>
            </a:r>
            <a:r>
              <a:rPr lang="ru-RU" dirty="0" err="1">
                <a:solidFill>
                  <a:srgbClr val="333333"/>
                </a:solidFill>
                <a:latin typeface="Raleway"/>
                <a:ea typeface="Raleway"/>
                <a:cs typeface="Raleway"/>
                <a:sym typeface="Raleway"/>
              </a:rPr>
              <a:t>ntity</a:t>
            </a:r>
            <a:r>
              <a:rPr lang="ru-RU" dirty="0">
                <a:solidFill>
                  <a:srgbClr val="333333"/>
                </a:solidFill>
                <a:latin typeface="Raleway"/>
                <a:ea typeface="Raleway"/>
                <a:cs typeface="Raleway"/>
                <a:sym typeface="Raleway"/>
              </a:rPr>
              <a:t> Framework Core — это современный ORM, который упрощает взаимодействие с СУБД и ускоряет разработку.</a:t>
            </a:r>
            <a:endParaRPr lang="en-US" dirty="0">
              <a:solidFill>
                <a:srgbClr val="33333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29845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PostgreSQL</a:t>
            </a:r>
            <a:r>
              <a:rPr lang="ru-RU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- производительная и надёжная СУБД, хорошо поддерживаемая в .NET-экосистеме.</a:t>
            </a:r>
          </a:p>
          <a:p>
            <a:pPr marL="29845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React </a:t>
            </a:r>
            <a:r>
              <a:rPr lang="ru-RU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с </a:t>
            </a:r>
            <a:r>
              <a:rPr lang="en-US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TypeScript</a:t>
            </a:r>
            <a:r>
              <a:rPr lang="ru-RU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– </a:t>
            </a:r>
            <a:r>
              <a:rPr lang="ru-RU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это популярный и удобный фреймворк для создания современных одностраничных приложений (SPA)..</a:t>
            </a:r>
            <a:endParaRPr lang="en-US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6E46158-2DEE-46C3-8C86-C774DBDE24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2960" y="4264953"/>
            <a:ext cx="1393957" cy="139395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EDD2B97-ABDD-4710-A426-D78AFA1848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8079" y="4290760"/>
            <a:ext cx="1393958" cy="139395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F0D4BCC-7855-4F4C-8310-A5797503E9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6303" y="4290760"/>
            <a:ext cx="1544305" cy="15443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34">
          <a:extLst>
            <a:ext uri="{FF2B5EF4-FFF2-40B4-BE49-F238E27FC236}">
              <a16:creationId xmlns:a16="http://schemas.microsoft.com/office/drawing/2014/main" id="{6F979F82-56C5-982B-8FF7-6E7A49A28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9">
            <a:extLst>
              <a:ext uri="{FF2B5EF4-FFF2-40B4-BE49-F238E27FC236}">
                <a16:creationId xmlns:a16="http://schemas.microsoft.com/office/drawing/2014/main" id="{B5FAB382-7A6F-FAE8-90EE-39903D2A8AAE}"/>
              </a:ext>
            </a:extLst>
          </p:cNvPr>
          <p:cNvSpPr/>
          <p:nvPr/>
        </p:nvSpPr>
        <p:spPr>
          <a:xfrm>
            <a:off x="232833" y="346627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9">
            <a:extLst>
              <a:ext uri="{FF2B5EF4-FFF2-40B4-BE49-F238E27FC236}">
                <a16:creationId xmlns:a16="http://schemas.microsoft.com/office/drawing/2014/main" id="{3A834419-269E-D5A0-4512-5FDFFA685143}"/>
              </a:ext>
            </a:extLst>
          </p:cNvPr>
          <p:cNvSpPr txBox="1"/>
          <p:nvPr/>
        </p:nvSpPr>
        <p:spPr>
          <a:xfrm>
            <a:off x="622750" y="626172"/>
            <a:ext cx="271420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Реализация проекта</a:t>
            </a:r>
            <a:endParaRPr dirty="0"/>
          </a:p>
        </p:txBody>
      </p:sp>
      <p:pic>
        <p:nvPicPr>
          <p:cNvPr id="337" name="Google Shape;337;p19">
            <a:extLst>
              <a:ext uri="{FF2B5EF4-FFF2-40B4-BE49-F238E27FC236}">
                <a16:creationId xmlns:a16="http://schemas.microsoft.com/office/drawing/2014/main" id="{AE98EAB3-2C5A-48DC-3499-5E7A6EE866E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9">
            <a:extLst>
              <a:ext uri="{FF2B5EF4-FFF2-40B4-BE49-F238E27FC236}">
                <a16:creationId xmlns:a16="http://schemas.microsoft.com/office/drawing/2014/main" id="{F3359B30-EE42-9913-6867-6B9854F117D9}"/>
              </a:ext>
            </a:extLst>
          </p:cNvPr>
          <p:cNvSpPr txBox="1"/>
          <p:nvPr/>
        </p:nvSpPr>
        <p:spPr>
          <a:xfrm>
            <a:off x="618120" y="1305827"/>
            <a:ext cx="725125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27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rgbClr val="024869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База данных</a:t>
            </a:r>
            <a:r>
              <a:rPr lang="ru-RU" sz="2000" dirty="0">
                <a:solidFill>
                  <a:srgbClr val="333333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.</a:t>
            </a:r>
            <a:endParaRPr sz="1600" dirty="0">
              <a:solidFill>
                <a:srgbClr val="333333"/>
              </a:solidFill>
              <a:latin typeface="Raleway SemiBold" pitchFamily="2" charset="-52"/>
              <a:ea typeface="Raleway"/>
              <a:cs typeface="Raleway"/>
              <a:sym typeface="Raleway"/>
            </a:endParaRPr>
          </a:p>
        </p:txBody>
      </p:sp>
      <p:sp>
        <p:nvSpPr>
          <p:cNvPr id="339" name="Google Shape;339;p19">
            <a:extLst>
              <a:ext uri="{FF2B5EF4-FFF2-40B4-BE49-F238E27FC236}">
                <a16:creationId xmlns:a16="http://schemas.microsoft.com/office/drawing/2014/main" id="{79470E1A-C3D1-FE1C-D73F-C16A4D74586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02F8C81-C176-426D-B4D4-7E602F37A6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2109" y="448227"/>
            <a:ext cx="7626427" cy="633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01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9"/>
          <p:cNvSpPr/>
          <p:nvPr/>
        </p:nvSpPr>
        <p:spPr>
          <a:xfrm>
            <a:off x="232833" y="346627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9"/>
          <p:cNvSpPr txBox="1"/>
          <p:nvPr/>
        </p:nvSpPr>
        <p:spPr>
          <a:xfrm>
            <a:off x="622750" y="626172"/>
            <a:ext cx="271420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Реализация проекта</a:t>
            </a:r>
            <a:endParaRPr dirty="0"/>
          </a:p>
        </p:txBody>
      </p:sp>
      <p:pic>
        <p:nvPicPr>
          <p:cNvPr id="337" name="Google Shape;33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9"/>
          <p:cNvSpPr txBox="1"/>
          <p:nvPr/>
        </p:nvSpPr>
        <p:spPr>
          <a:xfrm>
            <a:off x="622750" y="1305827"/>
            <a:ext cx="271420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27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24869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Backend-</a:t>
            </a:r>
            <a:r>
              <a:rPr lang="ru-RU" sz="2000" dirty="0">
                <a:solidFill>
                  <a:srgbClr val="024869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часть</a:t>
            </a:r>
            <a:r>
              <a:rPr lang="ru-RU" sz="2000" dirty="0">
                <a:solidFill>
                  <a:srgbClr val="333333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.</a:t>
            </a:r>
            <a:endParaRPr sz="1600" dirty="0">
              <a:solidFill>
                <a:srgbClr val="333333"/>
              </a:solidFill>
              <a:latin typeface="Raleway SemiBold" pitchFamily="2" charset="-52"/>
              <a:ea typeface="Raleway"/>
              <a:cs typeface="Raleway"/>
              <a:sym typeface="Raleway"/>
            </a:endParaRPr>
          </a:p>
        </p:txBody>
      </p:sp>
      <p:sp>
        <p:nvSpPr>
          <p:cNvPr id="339" name="Google Shape;339;p19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9" name="Google Shape;237;p11">
            <a:extLst>
              <a:ext uri="{FF2B5EF4-FFF2-40B4-BE49-F238E27FC236}">
                <a16:creationId xmlns:a16="http://schemas.microsoft.com/office/drawing/2014/main" id="{2DE306A7-1C56-4FB7-A528-EA8A1EE5C091}"/>
              </a:ext>
            </a:extLst>
          </p:cNvPr>
          <p:cNvSpPr/>
          <p:nvPr/>
        </p:nvSpPr>
        <p:spPr>
          <a:xfrm>
            <a:off x="533373" y="1870003"/>
            <a:ext cx="4239332" cy="2518293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Реализованы контроллеры для управления пользователями, статьями, категориями, тегами, комментариями и лайками. Все основные CRUD-операции доступны через HTTP-запросы.</a:t>
            </a:r>
            <a:endParaRPr lang="en-US" sz="14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889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" name="Google Shape;238;p11">
            <a:extLst>
              <a:ext uri="{FF2B5EF4-FFF2-40B4-BE49-F238E27FC236}">
                <a16:creationId xmlns:a16="http://schemas.microsoft.com/office/drawing/2014/main" id="{84DC3B00-9147-460F-9C7A-5C111B8C2710}"/>
              </a:ext>
            </a:extLst>
          </p:cNvPr>
          <p:cNvSpPr/>
          <p:nvPr/>
        </p:nvSpPr>
        <p:spPr>
          <a:xfrm>
            <a:off x="788849" y="1925936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REST API:</a:t>
            </a:r>
            <a:endParaRPr lang="ru-RU" sz="12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" name="Google Shape;237;p11">
            <a:extLst>
              <a:ext uri="{FF2B5EF4-FFF2-40B4-BE49-F238E27FC236}">
                <a16:creationId xmlns:a16="http://schemas.microsoft.com/office/drawing/2014/main" id="{2AC3D131-8D00-4B6A-B0BA-DAE326A191DB}"/>
              </a:ext>
            </a:extLst>
          </p:cNvPr>
          <p:cNvSpPr/>
          <p:nvPr/>
        </p:nvSpPr>
        <p:spPr>
          <a:xfrm>
            <a:off x="5168779" y="1870003"/>
            <a:ext cx="4239332" cy="1677073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Используется система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Identity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для регистрации, входа, подтверждения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email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и разграничения прав доступа.</a:t>
            </a:r>
          </a:p>
        </p:txBody>
      </p:sp>
      <p:sp>
        <p:nvSpPr>
          <p:cNvPr id="12" name="Google Shape;238;p11">
            <a:extLst>
              <a:ext uri="{FF2B5EF4-FFF2-40B4-BE49-F238E27FC236}">
                <a16:creationId xmlns:a16="http://schemas.microsoft.com/office/drawing/2014/main" id="{23BE454E-496C-4E08-BC0B-840666034BDB}"/>
              </a:ext>
            </a:extLst>
          </p:cNvPr>
          <p:cNvSpPr/>
          <p:nvPr/>
        </p:nvSpPr>
        <p:spPr>
          <a:xfrm>
            <a:off x="5376771" y="1925936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Аутентификация и авторизация</a:t>
            </a:r>
          </a:p>
        </p:txBody>
      </p:sp>
      <p:sp>
        <p:nvSpPr>
          <p:cNvPr id="13" name="Google Shape;237;p11">
            <a:extLst>
              <a:ext uri="{FF2B5EF4-FFF2-40B4-BE49-F238E27FC236}">
                <a16:creationId xmlns:a16="http://schemas.microsoft.com/office/drawing/2014/main" id="{D003AF2A-3A3A-46DC-AE87-783B87BED9E8}"/>
              </a:ext>
            </a:extLst>
          </p:cNvPr>
          <p:cNvSpPr/>
          <p:nvPr/>
        </p:nvSpPr>
        <p:spPr>
          <a:xfrm>
            <a:off x="533373" y="4561725"/>
            <a:ext cx="4334867" cy="2035131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Для хранения данных используется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PostgreSQL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 взаимодействие с которым осуществляется через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Entity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Framework Core и провайдер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Npgsql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</a:p>
        </p:txBody>
      </p:sp>
      <p:sp>
        <p:nvSpPr>
          <p:cNvPr id="14" name="Google Shape;238;p11">
            <a:extLst>
              <a:ext uri="{FF2B5EF4-FFF2-40B4-BE49-F238E27FC236}">
                <a16:creationId xmlns:a16="http://schemas.microsoft.com/office/drawing/2014/main" id="{C9FE57E1-E27F-44F0-83D9-DC224AC56677}"/>
              </a:ext>
            </a:extLst>
          </p:cNvPr>
          <p:cNvSpPr/>
          <p:nvPr/>
        </p:nvSpPr>
        <p:spPr>
          <a:xfrm>
            <a:off x="788849" y="4656017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Работа с базой данных</a:t>
            </a:r>
          </a:p>
        </p:txBody>
      </p:sp>
      <p:sp>
        <p:nvSpPr>
          <p:cNvPr id="15" name="Google Shape;237;p11">
            <a:extLst>
              <a:ext uri="{FF2B5EF4-FFF2-40B4-BE49-F238E27FC236}">
                <a16:creationId xmlns:a16="http://schemas.microsoft.com/office/drawing/2014/main" id="{E680984F-DB5B-4AC7-BB40-F3B6784DC9CB}"/>
              </a:ext>
            </a:extLst>
          </p:cNvPr>
          <p:cNvSpPr/>
          <p:nvPr/>
        </p:nvSpPr>
        <p:spPr>
          <a:xfrm>
            <a:off x="5376771" y="4105480"/>
            <a:ext cx="4239332" cy="1748473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Проект построен на ASP.NET Core с чётким разделением на контроллеры, сервисы, DTO и слой доступа к данным.</a:t>
            </a:r>
          </a:p>
        </p:txBody>
      </p:sp>
      <p:sp>
        <p:nvSpPr>
          <p:cNvPr id="17" name="Google Shape;238;p11">
            <a:extLst>
              <a:ext uri="{FF2B5EF4-FFF2-40B4-BE49-F238E27FC236}">
                <a16:creationId xmlns:a16="http://schemas.microsoft.com/office/drawing/2014/main" id="{D83FACBB-EEC8-4873-8553-64BA7877166C}"/>
              </a:ext>
            </a:extLst>
          </p:cNvPr>
          <p:cNvSpPr/>
          <p:nvPr/>
        </p:nvSpPr>
        <p:spPr>
          <a:xfrm>
            <a:off x="5650267" y="4195691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Архитектура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9"/>
          <p:cNvSpPr/>
          <p:nvPr/>
        </p:nvSpPr>
        <p:spPr>
          <a:xfrm>
            <a:off x="232833" y="346627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9"/>
          <p:cNvSpPr txBox="1"/>
          <p:nvPr/>
        </p:nvSpPr>
        <p:spPr>
          <a:xfrm>
            <a:off x="622750" y="626172"/>
            <a:ext cx="271420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Реализация проекта</a:t>
            </a:r>
            <a:endParaRPr dirty="0"/>
          </a:p>
        </p:txBody>
      </p:sp>
      <p:pic>
        <p:nvPicPr>
          <p:cNvPr id="337" name="Google Shape;33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9"/>
          <p:cNvSpPr txBox="1"/>
          <p:nvPr/>
        </p:nvSpPr>
        <p:spPr>
          <a:xfrm>
            <a:off x="622750" y="1305827"/>
            <a:ext cx="2714205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27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24869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Frontend-</a:t>
            </a:r>
            <a:r>
              <a:rPr lang="ru-RU" sz="2000" dirty="0">
                <a:solidFill>
                  <a:srgbClr val="024869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часть</a:t>
            </a:r>
            <a:r>
              <a:rPr lang="ru-RU" sz="2000" dirty="0">
                <a:solidFill>
                  <a:srgbClr val="333333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.</a:t>
            </a:r>
            <a:endParaRPr sz="1600" dirty="0">
              <a:solidFill>
                <a:srgbClr val="333333"/>
              </a:solidFill>
              <a:latin typeface="Raleway SemiBold" pitchFamily="2" charset="-52"/>
              <a:ea typeface="Raleway"/>
              <a:cs typeface="Raleway"/>
              <a:sym typeface="Raleway"/>
            </a:endParaRPr>
          </a:p>
        </p:txBody>
      </p:sp>
      <p:sp>
        <p:nvSpPr>
          <p:cNvPr id="339" name="Google Shape;339;p19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9" name="Google Shape;237;p11">
            <a:extLst>
              <a:ext uri="{FF2B5EF4-FFF2-40B4-BE49-F238E27FC236}">
                <a16:creationId xmlns:a16="http://schemas.microsoft.com/office/drawing/2014/main" id="{2DE306A7-1C56-4FB7-A528-EA8A1EE5C091}"/>
              </a:ext>
            </a:extLst>
          </p:cNvPr>
          <p:cNvSpPr/>
          <p:nvPr/>
        </p:nvSpPr>
        <p:spPr>
          <a:xfrm>
            <a:off x="533373" y="1870003"/>
            <a:ext cx="4239332" cy="1677073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Клиентская часть приложения реализована с использованием библиотеки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React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и языка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TypeScript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</a:p>
        </p:txBody>
      </p:sp>
      <p:sp>
        <p:nvSpPr>
          <p:cNvPr id="10" name="Google Shape;238;p11">
            <a:extLst>
              <a:ext uri="{FF2B5EF4-FFF2-40B4-BE49-F238E27FC236}">
                <a16:creationId xmlns:a16="http://schemas.microsoft.com/office/drawing/2014/main" id="{84DC3B00-9147-460F-9C7A-5C111B8C2710}"/>
              </a:ext>
            </a:extLst>
          </p:cNvPr>
          <p:cNvSpPr/>
          <p:nvPr/>
        </p:nvSpPr>
        <p:spPr>
          <a:xfrm>
            <a:off x="788849" y="1925936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Технологии</a:t>
            </a:r>
          </a:p>
        </p:txBody>
      </p:sp>
      <p:sp>
        <p:nvSpPr>
          <p:cNvPr id="11" name="Google Shape;237;p11">
            <a:extLst>
              <a:ext uri="{FF2B5EF4-FFF2-40B4-BE49-F238E27FC236}">
                <a16:creationId xmlns:a16="http://schemas.microsoft.com/office/drawing/2014/main" id="{2AC3D131-8D00-4B6A-B0BA-DAE326A191DB}"/>
              </a:ext>
            </a:extLst>
          </p:cNvPr>
          <p:cNvSpPr/>
          <p:nvPr/>
        </p:nvSpPr>
        <p:spPr>
          <a:xfrm>
            <a:off x="5168779" y="1870003"/>
            <a:ext cx="4239332" cy="2235477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Вся логика и компоненты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фронтенда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организованы по принципу разделения ответственности: отдельные директории для страниц, компонентов, сервисов, контекстов и утилит.</a:t>
            </a:r>
          </a:p>
        </p:txBody>
      </p:sp>
      <p:sp>
        <p:nvSpPr>
          <p:cNvPr id="12" name="Google Shape;238;p11">
            <a:extLst>
              <a:ext uri="{FF2B5EF4-FFF2-40B4-BE49-F238E27FC236}">
                <a16:creationId xmlns:a16="http://schemas.microsoft.com/office/drawing/2014/main" id="{23BE454E-496C-4E08-BC0B-840666034BDB}"/>
              </a:ext>
            </a:extLst>
          </p:cNvPr>
          <p:cNvSpPr/>
          <p:nvPr/>
        </p:nvSpPr>
        <p:spPr>
          <a:xfrm>
            <a:off x="5376771" y="1925936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Структура проекта</a:t>
            </a:r>
          </a:p>
        </p:txBody>
      </p:sp>
      <p:sp>
        <p:nvSpPr>
          <p:cNvPr id="13" name="Google Shape;237;p11">
            <a:extLst>
              <a:ext uri="{FF2B5EF4-FFF2-40B4-BE49-F238E27FC236}">
                <a16:creationId xmlns:a16="http://schemas.microsoft.com/office/drawing/2014/main" id="{D003AF2A-3A3A-46DC-AE87-783B87BED9E8}"/>
              </a:ext>
            </a:extLst>
          </p:cNvPr>
          <p:cNvSpPr/>
          <p:nvPr/>
        </p:nvSpPr>
        <p:spPr>
          <a:xfrm>
            <a:off x="533373" y="3889686"/>
            <a:ext cx="4320054" cy="2342045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Для управления состоянием приложения используются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React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-хуки и контексты. Это позволяет централизованно хранить информацию о пользователе, теме оформления и других глобальных данных.</a:t>
            </a:r>
          </a:p>
        </p:txBody>
      </p:sp>
      <p:sp>
        <p:nvSpPr>
          <p:cNvPr id="14" name="Google Shape;238;p11">
            <a:extLst>
              <a:ext uri="{FF2B5EF4-FFF2-40B4-BE49-F238E27FC236}">
                <a16:creationId xmlns:a16="http://schemas.microsoft.com/office/drawing/2014/main" id="{C9FE57E1-E27F-44F0-83D9-DC224AC56677}"/>
              </a:ext>
            </a:extLst>
          </p:cNvPr>
          <p:cNvSpPr/>
          <p:nvPr/>
        </p:nvSpPr>
        <p:spPr>
          <a:xfrm>
            <a:off x="788849" y="3993341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Управление состоянием</a:t>
            </a:r>
          </a:p>
        </p:txBody>
      </p:sp>
      <p:sp>
        <p:nvSpPr>
          <p:cNvPr id="16" name="Google Shape;237;p11">
            <a:extLst>
              <a:ext uri="{FF2B5EF4-FFF2-40B4-BE49-F238E27FC236}">
                <a16:creationId xmlns:a16="http://schemas.microsoft.com/office/drawing/2014/main" id="{7AE47299-2D9C-4D3F-8A59-8A566A4D6D06}"/>
              </a:ext>
            </a:extLst>
          </p:cNvPr>
          <p:cNvSpPr/>
          <p:nvPr/>
        </p:nvSpPr>
        <p:spPr>
          <a:xfrm>
            <a:off x="5218909" y="4361380"/>
            <a:ext cx="4189202" cy="1984830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Используется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Bootstrap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 реализованы модальные окна, уведомления, адаптивная верстка, отдельные страницы для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админки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 отладка API и авторизации.</a:t>
            </a:r>
          </a:p>
        </p:txBody>
      </p:sp>
      <p:sp>
        <p:nvSpPr>
          <p:cNvPr id="18" name="Google Shape;238;p11">
            <a:extLst>
              <a:ext uri="{FF2B5EF4-FFF2-40B4-BE49-F238E27FC236}">
                <a16:creationId xmlns:a16="http://schemas.microsoft.com/office/drawing/2014/main" id="{732A990F-52E5-4E08-8FB1-47DA38F95A04}"/>
              </a:ext>
            </a:extLst>
          </p:cNvPr>
          <p:cNvSpPr/>
          <p:nvPr/>
        </p:nvSpPr>
        <p:spPr>
          <a:xfrm>
            <a:off x="5376771" y="4482049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UI/UX</a:t>
            </a:r>
            <a:endParaRPr lang="ru-RU" sz="12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392714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34">
          <a:extLst>
            <a:ext uri="{FF2B5EF4-FFF2-40B4-BE49-F238E27FC236}">
              <a16:creationId xmlns:a16="http://schemas.microsoft.com/office/drawing/2014/main" id="{93DFD5C6-FD40-F287-1C3E-0FBEF8ABD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9">
            <a:extLst>
              <a:ext uri="{FF2B5EF4-FFF2-40B4-BE49-F238E27FC236}">
                <a16:creationId xmlns:a16="http://schemas.microsoft.com/office/drawing/2014/main" id="{5B729136-C36E-26C3-67A3-FD5702208BC4}"/>
              </a:ext>
            </a:extLst>
          </p:cNvPr>
          <p:cNvSpPr/>
          <p:nvPr/>
        </p:nvSpPr>
        <p:spPr>
          <a:xfrm>
            <a:off x="232833" y="234255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9">
            <a:extLst>
              <a:ext uri="{FF2B5EF4-FFF2-40B4-BE49-F238E27FC236}">
                <a16:creationId xmlns:a16="http://schemas.microsoft.com/office/drawing/2014/main" id="{D016A741-5C69-3563-E27E-5ABB66A77381}"/>
              </a:ext>
            </a:extLst>
          </p:cNvPr>
          <p:cNvSpPr txBox="1"/>
          <p:nvPr/>
        </p:nvSpPr>
        <p:spPr>
          <a:xfrm>
            <a:off x="622750" y="626172"/>
            <a:ext cx="271420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Реализация проекта</a:t>
            </a:r>
            <a:endParaRPr/>
          </a:p>
        </p:txBody>
      </p:sp>
      <p:pic>
        <p:nvPicPr>
          <p:cNvPr id="337" name="Google Shape;337;p19">
            <a:extLst>
              <a:ext uri="{FF2B5EF4-FFF2-40B4-BE49-F238E27FC236}">
                <a16:creationId xmlns:a16="http://schemas.microsoft.com/office/drawing/2014/main" id="{5543BEB7-9B64-1073-49AC-B81C0D89FB2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9">
            <a:extLst>
              <a:ext uri="{FF2B5EF4-FFF2-40B4-BE49-F238E27FC236}">
                <a16:creationId xmlns:a16="http://schemas.microsoft.com/office/drawing/2014/main" id="{42A401FE-B030-0745-155D-5F80A8A9BD9F}"/>
              </a:ext>
            </a:extLst>
          </p:cNvPr>
          <p:cNvSpPr txBox="1"/>
          <p:nvPr/>
        </p:nvSpPr>
        <p:spPr>
          <a:xfrm>
            <a:off x="622750" y="1391615"/>
            <a:ext cx="810977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27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rgbClr val="024869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Взаимодействие</a:t>
            </a:r>
            <a:r>
              <a:rPr lang="en-US" sz="2000" dirty="0">
                <a:solidFill>
                  <a:srgbClr val="024869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 Backend </a:t>
            </a:r>
            <a:r>
              <a:rPr lang="ru-RU" sz="2000" dirty="0">
                <a:solidFill>
                  <a:srgbClr val="024869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и</a:t>
            </a:r>
            <a:r>
              <a:rPr lang="en-US" sz="2000" dirty="0">
                <a:solidFill>
                  <a:srgbClr val="024869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 Frontend</a:t>
            </a:r>
            <a:r>
              <a:rPr lang="en-US" sz="2000" dirty="0">
                <a:solidFill>
                  <a:srgbClr val="333333"/>
                </a:solidFill>
                <a:latin typeface="Raleway SemiBold" pitchFamily="2" charset="-52"/>
                <a:ea typeface="Raleway"/>
                <a:cs typeface="Raleway"/>
                <a:sym typeface="Raleway"/>
              </a:rPr>
              <a:t>.</a:t>
            </a:r>
            <a:endParaRPr lang="ru-RU" sz="1600" dirty="0">
              <a:solidFill>
                <a:srgbClr val="333333"/>
              </a:solidFill>
              <a:latin typeface="Raleway ExtraBold" pitchFamily="2" charset="-52"/>
              <a:ea typeface="Raleway"/>
              <a:cs typeface="Raleway"/>
              <a:sym typeface="Raleway"/>
            </a:endParaRPr>
          </a:p>
        </p:txBody>
      </p:sp>
      <p:sp>
        <p:nvSpPr>
          <p:cNvPr id="339" name="Google Shape;339;p19">
            <a:extLst>
              <a:ext uri="{FF2B5EF4-FFF2-40B4-BE49-F238E27FC236}">
                <a16:creationId xmlns:a16="http://schemas.microsoft.com/office/drawing/2014/main" id="{FEA6B056-AF58-EDB0-701E-73674066D39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8" name="Google Shape;237;p11">
            <a:extLst>
              <a:ext uri="{FF2B5EF4-FFF2-40B4-BE49-F238E27FC236}">
                <a16:creationId xmlns:a16="http://schemas.microsoft.com/office/drawing/2014/main" id="{A5F91D69-3FEF-4A64-A802-996D769C6DAD}"/>
              </a:ext>
            </a:extLst>
          </p:cNvPr>
          <p:cNvSpPr/>
          <p:nvPr/>
        </p:nvSpPr>
        <p:spPr>
          <a:xfrm>
            <a:off x="680409" y="1884017"/>
            <a:ext cx="3022045" cy="3934077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Вся коммуникация между клиентской частью (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React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) и сервером (ASP.NET Core) осуществляется через HTTP-запросы к REST API.</a:t>
            </a:r>
          </a:p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Backend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предоставляет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эндпоинты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для работы со статьями, категориями, тегами, комментариями, лайками, пользователями и администрированием.</a:t>
            </a:r>
          </a:p>
        </p:txBody>
      </p:sp>
      <p:sp>
        <p:nvSpPr>
          <p:cNvPr id="9" name="Google Shape;238;p11">
            <a:extLst>
              <a:ext uri="{FF2B5EF4-FFF2-40B4-BE49-F238E27FC236}">
                <a16:creationId xmlns:a16="http://schemas.microsoft.com/office/drawing/2014/main" id="{470527AF-F576-4112-942B-C51022E9D83E}"/>
              </a:ext>
            </a:extLst>
          </p:cNvPr>
          <p:cNvSpPr/>
          <p:nvPr/>
        </p:nvSpPr>
        <p:spPr>
          <a:xfrm>
            <a:off x="932234" y="1961350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Основной канал связи</a:t>
            </a:r>
          </a:p>
        </p:txBody>
      </p:sp>
      <p:sp>
        <p:nvSpPr>
          <p:cNvPr id="10" name="Google Shape;237;p11">
            <a:extLst>
              <a:ext uri="{FF2B5EF4-FFF2-40B4-BE49-F238E27FC236}">
                <a16:creationId xmlns:a16="http://schemas.microsoft.com/office/drawing/2014/main" id="{A804B318-FFFC-46F3-BCBE-007D17A72908}"/>
              </a:ext>
            </a:extLst>
          </p:cNvPr>
          <p:cNvSpPr/>
          <p:nvPr/>
        </p:nvSpPr>
        <p:spPr>
          <a:xfrm>
            <a:off x="4399794" y="1884016"/>
            <a:ext cx="3022045" cy="3432055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После регистрации или входа пользователь получает JWT-токен, который сохраняется в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localStorage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на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фронтенде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</a:p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Backend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проверяет валидность токена и права пользователя, возвращая соответствующие ответы</a:t>
            </a:r>
          </a:p>
        </p:txBody>
      </p:sp>
      <p:sp>
        <p:nvSpPr>
          <p:cNvPr id="11" name="Google Shape;238;p11">
            <a:extLst>
              <a:ext uri="{FF2B5EF4-FFF2-40B4-BE49-F238E27FC236}">
                <a16:creationId xmlns:a16="http://schemas.microsoft.com/office/drawing/2014/main" id="{7DE70D46-29FE-4091-9268-1FB5CE98D6AB}"/>
              </a:ext>
            </a:extLst>
          </p:cNvPr>
          <p:cNvSpPr/>
          <p:nvPr/>
        </p:nvSpPr>
        <p:spPr>
          <a:xfrm>
            <a:off x="4677635" y="1961350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Аутентификация и авторизация</a:t>
            </a:r>
          </a:p>
        </p:txBody>
      </p:sp>
      <p:sp>
        <p:nvSpPr>
          <p:cNvPr id="12" name="Google Shape;237;p11">
            <a:extLst>
              <a:ext uri="{FF2B5EF4-FFF2-40B4-BE49-F238E27FC236}">
                <a16:creationId xmlns:a16="http://schemas.microsoft.com/office/drawing/2014/main" id="{F3933543-64CA-4B21-BC0A-07587E7E1DE1}"/>
              </a:ext>
            </a:extLst>
          </p:cNvPr>
          <p:cNvSpPr/>
          <p:nvPr/>
        </p:nvSpPr>
        <p:spPr>
          <a:xfrm>
            <a:off x="7919693" y="1884017"/>
            <a:ext cx="3022045" cy="4489890"/>
          </a:xfrm>
          <a:prstGeom prst="roundRect">
            <a:avLst>
              <a:gd name="adj" fmla="val 14486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Frontend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отправляет запросы на получение, создание, редактирование и удаление сущностей</a:t>
            </a:r>
          </a:p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Backend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возвращает данные в формате JSON, которые используются для отображения информации на страницах приложения.</a:t>
            </a:r>
          </a:p>
          <a:p>
            <a:pPr marL="17780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Для загрузки изображений используется отправка данных в формате 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multipart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/</a:t>
            </a:r>
            <a:r>
              <a:rPr lang="ru-RU" sz="1400" dirty="0" err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form-data</a:t>
            </a:r>
            <a:r>
              <a:rPr lang="ru-RU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</a:p>
        </p:txBody>
      </p:sp>
      <p:sp>
        <p:nvSpPr>
          <p:cNvPr id="14" name="Google Shape;238;p11">
            <a:extLst>
              <a:ext uri="{FF2B5EF4-FFF2-40B4-BE49-F238E27FC236}">
                <a16:creationId xmlns:a16="http://schemas.microsoft.com/office/drawing/2014/main" id="{232C85AB-301F-43DE-9896-2309005D3D5F}"/>
              </a:ext>
            </a:extLst>
          </p:cNvPr>
          <p:cNvSpPr/>
          <p:nvPr/>
        </p:nvSpPr>
        <p:spPr>
          <a:xfrm>
            <a:off x="8207104" y="1961688"/>
            <a:ext cx="1703736" cy="576000"/>
          </a:xfrm>
          <a:prstGeom prst="roundRect">
            <a:avLst>
              <a:gd name="adj" fmla="val 50000"/>
            </a:avLst>
          </a:prstGeom>
          <a:solidFill>
            <a:srgbClr val="00A6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Работа с данными</a:t>
            </a:r>
          </a:p>
        </p:txBody>
      </p:sp>
    </p:spTree>
    <p:extLst>
      <p:ext uri="{BB962C8B-B14F-4D97-AF65-F5344CB8AC3E}">
        <p14:creationId xmlns:p14="http://schemas.microsoft.com/office/powerpoint/2010/main" val="2888724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A6A7"/>
            </a:gs>
            <a:gs pos="100000">
              <a:srgbClr val="024869"/>
            </a:gs>
          </a:gsLst>
          <a:lin ang="5400000" scaled="0"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0"/>
          <p:cNvSpPr/>
          <p:nvPr/>
        </p:nvSpPr>
        <p:spPr>
          <a:xfrm>
            <a:off x="232833" y="261144"/>
            <a:ext cx="11726333" cy="7309156"/>
          </a:xfrm>
          <a:prstGeom prst="roundRect">
            <a:avLst>
              <a:gd name="adj" fmla="val 285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622750" y="626172"/>
            <a:ext cx="301877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2486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Полученный результат</a:t>
            </a:r>
            <a:endParaRPr dirty="0"/>
          </a:p>
        </p:txBody>
      </p:sp>
      <p:pic>
        <p:nvPicPr>
          <p:cNvPr id="346" name="Google Shape;34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98537" y="448227"/>
            <a:ext cx="1190000" cy="7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0"/>
          <p:cNvSpPr txBox="1">
            <a:spLocks noGrp="1"/>
          </p:cNvSpPr>
          <p:nvPr>
            <p:ph type="sldNum" idx="12"/>
          </p:nvPr>
        </p:nvSpPr>
        <p:spPr>
          <a:xfrm>
            <a:off x="8915400" y="623173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4" name="Google Shape;226;p10">
            <a:extLst>
              <a:ext uri="{FF2B5EF4-FFF2-40B4-BE49-F238E27FC236}">
                <a16:creationId xmlns:a16="http://schemas.microsoft.com/office/drawing/2014/main" id="{ECBFED6E-EDFA-473F-BAE0-10399652FD8C}"/>
              </a:ext>
            </a:extLst>
          </p:cNvPr>
          <p:cNvSpPr/>
          <p:nvPr/>
        </p:nvSpPr>
        <p:spPr>
          <a:xfrm>
            <a:off x="1765332" y="1301026"/>
            <a:ext cx="8521668" cy="5314335"/>
          </a:xfrm>
          <a:prstGeom prst="roundRect">
            <a:avLst>
              <a:gd name="adj" fmla="val 7491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C0C0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6296260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</TotalTime>
  <Words>627</Words>
  <Application>Microsoft Office PowerPoint</Application>
  <PresentationFormat>Широкоэкранный</PresentationFormat>
  <Paragraphs>113</Paragraphs>
  <Slides>24</Slides>
  <Notes>24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1" baseType="lpstr">
      <vt:lpstr>Raleway ExtraBold</vt:lpstr>
      <vt:lpstr>Raleway SemiBold</vt:lpstr>
      <vt:lpstr>Raleway Medium</vt:lpstr>
      <vt:lpstr>Raleway</vt:lpstr>
      <vt:lpstr>Calibri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Евгения Арнаутова</dc:creator>
  <cp:lastModifiedBy>Троицкий Роман</cp:lastModifiedBy>
  <cp:revision>15</cp:revision>
  <dcterms:created xsi:type="dcterms:W3CDTF">2022-04-06T06:39:57Z</dcterms:created>
  <dcterms:modified xsi:type="dcterms:W3CDTF">2025-07-01T13:52:40Z</dcterms:modified>
</cp:coreProperties>
</file>